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8" r:id="rId4"/>
  </p:sldMasterIdLst>
  <p:notesMasterIdLst>
    <p:notesMasterId r:id="rId32"/>
  </p:notesMasterIdLst>
  <p:handoutMasterIdLst>
    <p:handoutMasterId r:id="rId33"/>
  </p:handoutMasterIdLst>
  <p:sldIdLst>
    <p:sldId id="256" r:id="rId5"/>
    <p:sldId id="262" r:id="rId6"/>
    <p:sldId id="261" r:id="rId7"/>
    <p:sldId id="259" r:id="rId8"/>
    <p:sldId id="288" r:id="rId9"/>
    <p:sldId id="289" r:id="rId10"/>
    <p:sldId id="291" r:id="rId11"/>
    <p:sldId id="266" r:id="rId12"/>
    <p:sldId id="267" r:id="rId13"/>
    <p:sldId id="268" r:id="rId14"/>
    <p:sldId id="269" r:id="rId15"/>
    <p:sldId id="284" r:id="rId16"/>
    <p:sldId id="286" r:id="rId17"/>
    <p:sldId id="287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6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5" autoAdjust="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F1CF908-B9F8-4D75-9563-AB61F9135D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DEC0F2-C9ED-4E40-9090-1AABA509E0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B24071-69B2-40A7-B3EA-674584CE017F}" type="datetimeFigureOut">
              <a:rPr lang="en-US" smtClean="0"/>
              <a:t>8/22/2021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43BCB-1A9C-419E-A510-1B43D44FD1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ECDCF-FA4F-4A45-8FAD-9C923EE306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A0F0C-BE24-43A8-A6ED-60EC67C28C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089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e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6B909-20DD-493C-AC6E-6A09AF3AE40E}" type="datetimeFigureOut">
              <a:rPr lang="en-US" smtClean="0"/>
              <a:t>8/22/2021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A3186-490C-4963-9CE5-58096C2F0B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06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3186-490C-4963-9CE5-58096C2F0BE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789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3186-490C-4963-9CE5-58096C2F0BE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001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3186-490C-4963-9CE5-58096C2F0BE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23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3186-490C-4963-9CE5-58096C2F0BE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233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3186-490C-4963-9CE5-58096C2F0BE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430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3186-490C-4963-9CE5-58096C2F0BE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733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3186-490C-4963-9CE5-58096C2F0BE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971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3186-490C-4963-9CE5-58096C2F0BE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7176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A3186-490C-4963-9CE5-58096C2F0BE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70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37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23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955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5802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068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945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528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6672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015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532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907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860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3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76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665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403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00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650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ocky beach&#10;&#10;">
            <a:extLst>
              <a:ext uri="{FF2B5EF4-FFF2-40B4-BE49-F238E27FC236}">
                <a16:creationId xmlns:a16="http://schemas.microsoft.com/office/drawing/2014/main" id="{1D741830-4E4E-4CA5-B92A-047E598CB2C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F41A68A-8CD1-4105-B4EC-A56286CB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02616" y="1411015"/>
            <a:ext cx="7808159" cy="4103960"/>
            <a:chOff x="2202616" y="1411015"/>
            <a:chExt cx="7808159" cy="4103960"/>
          </a:xfrm>
        </p:grpSpPr>
        <p:sp>
          <p:nvSpPr>
            <p:cNvPr id="11" name="Freeform 16">
              <a:extLst>
                <a:ext uri="{FF2B5EF4-FFF2-40B4-BE49-F238E27FC236}">
                  <a16:creationId xmlns:a16="http://schemas.microsoft.com/office/drawing/2014/main" id="{7B955F46-02E4-4A82-96F5-CBAFDD4A7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02616" y="1411015"/>
              <a:ext cx="7808159" cy="4103960"/>
            </a:xfrm>
            <a:custGeom>
              <a:avLst/>
              <a:gdLst>
                <a:gd name="connsiteX0" fmla="*/ 7589084 w 7808159"/>
                <a:gd name="connsiteY0" fmla="*/ 3803605 h 4103960"/>
                <a:gd name="connsiteX1" fmla="*/ 7512884 w 7808159"/>
                <a:gd name="connsiteY1" fmla="*/ 3879805 h 4103960"/>
                <a:gd name="connsiteX2" fmla="*/ 7589084 w 7808159"/>
                <a:gd name="connsiteY2" fmla="*/ 3956005 h 4103960"/>
                <a:gd name="connsiteX3" fmla="*/ 7665284 w 7808159"/>
                <a:gd name="connsiteY3" fmla="*/ 3879805 h 4103960"/>
                <a:gd name="connsiteX4" fmla="*/ 7589084 w 7808159"/>
                <a:gd name="connsiteY4" fmla="*/ 3803605 h 4103960"/>
                <a:gd name="connsiteX5" fmla="*/ 197684 w 7808159"/>
                <a:gd name="connsiteY5" fmla="*/ 3803605 h 4103960"/>
                <a:gd name="connsiteX6" fmla="*/ 121484 w 7808159"/>
                <a:gd name="connsiteY6" fmla="*/ 3879805 h 4103960"/>
                <a:gd name="connsiteX7" fmla="*/ 197684 w 7808159"/>
                <a:gd name="connsiteY7" fmla="*/ 3956005 h 4103960"/>
                <a:gd name="connsiteX8" fmla="*/ 273884 w 7808159"/>
                <a:gd name="connsiteY8" fmla="*/ 3879805 h 4103960"/>
                <a:gd name="connsiteX9" fmla="*/ 197684 w 7808159"/>
                <a:gd name="connsiteY9" fmla="*/ 3803605 h 4103960"/>
                <a:gd name="connsiteX10" fmla="*/ 7604324 w 7808159"/>
                <a:gd name="connsiteY10" fmla="*/ 130765 h 4103960"/>
                <a:gd name="connsiteX11" fmla="*/ 7528124 w 7808159"/>
                <a:gd name="connsiteY11" fmla="*/ 206965 h 4103960"/>
                <a:gd name="connsiteX12" fmla="*/ 7604324 w 7808159"/>
                <a:gd name="connsiteY12" fmla="*/ 283165 h 4103960"/>
                <a:gd name="connsiteX13" fmla="*/ 7680524 w 7808159"/>
                <a:gd name="connsiteY13" fmla="*/ 206965 h 4103960"/>
                <a:gd name="connsiteX14" fmla="*/ 7604324 w 7808159"/>
                <a:gd name="connsiteY14" fmla="*/ 130765 h 4103960"/>
                <a:gd name="connsiteX15" fmla="*/ 197684 w 7808159"/>
                <a:gd name="connsiteY15" fmla="*/ 130765 h 4103960"/>
                <a:gd name="connsiteX16" fmla="*/ 121484 w 7808159"/>
                <a:gd name="connsiteY16" fmla="*/ 206965 h 4103960"/>
                <a:gd name="connsiteX17" fmla="*/ 197684 w 7808159"/>
                <a:gd name="connsiteY17" fmla="*/ 283165 h 4103960"/>
                <a:gd name="connsiteX18" fmla="*/ 273884 w 7808159"/>
                <a:gd name="connsiteY18" fmla="*/ 206965 h 4103960"/>
                <a:gd name="connsiteX19" fmla="*/ 197684 w 7808159"/>
                <a:gd name="connsiteY19" fmla="*/ 130765 h 4103960"/>
                <a:gd name="connsiteX20" fmla="*/ 0 w 7808159"/>
                <a:gd name="connsiteY20" fmla="*/ 0 h 4103960"/>
                <a:gd name="connsiteX21" fmla="*/ 7808159 w 7808159"/>
                <a:gd name="connsiteY21" fmla="*/ 0 h 4103960"/>
                <a:gd name="connsiteX22" fmla="*/ 7808159 w 7808159"/>
                <a:gd name="connsiteY22" fmla="*/ 4103960 h 4103960"/>
                <a:gd name="connsiteX23" fmla="*/ 0 w 7808159"/>
                <a:gd name="connsiteY23" fmla="*/ 4103960 h 41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808159" h="4103960">
                  <a:moveTo>
                    <a:pt x="7589084" y="3803605"/>
                  </a:moveTo>
                  <a:cubicBezTo>
                    <a:pt x="7547000" y="3803605"/>
                    <a:pt x="7512884" y="3837721"/>
                    <a:pt x="7512884" y="3879805"/>
                  </a:cubicBezTo>
                  <a:cubicBezTo>
                    <a:pt x="7512884" y="3921889"/>
                    <a:pt x="7547000" y="3956005"/>
                    <a:pt x="7589084" y="3956005"/>
                  </a:cubicBezTo>
                  <a:cubicBezTo>
                    <a:pt x="7631168" y="3956005"/>
                    <a:pt x="7665284" y="3921889"/>
                    <a:pt x="7665284" y="3879805"/>
                  </a:cubicBezTo>
                  <a:cubicBezTo>
                    <a:pt x="7665284" y="3837721"/>
                    <a:pt x="7631168" y="3803605"/>
                    <a:pt x="7589084" y="3803605"/>
                  </a:cubicBezTo>
                  <a:close/>
                  <a:moveTo>
                    <a:pt x="197684" y="3803605"/>
                  </a:moveTo>
                  <a:cubicBezTo>
                    <a:pt x="155600" y="3803605"/>
                    <a:pt x="121484" y="3837721"/>
                    <a:pt x="121484" y="3879805"/>
                  </a:cubicBezTo>
                  <a:cubicBezTo>
                    <a:pt x="121484" y="3921889"/>
                    <a:pt x="155600" y="3956005"/>
                    <a:pt x="197684" y="3956005"/>
                  </a:cubicBezTo>
                  <a:cubicBezTo>
                    <a:pt x="239768" y="3956005"/>
                    <a:pt x="273884" y="3921889"/>
                    <a:pt x="273884" y="3879805"/>
                  </a:cubicBezTo>
                  <a:cubicBezTo>
                    <a:pt x="273884" y="3837721"/>
                    <a:pt x="239768" y="3803605"/>
                    <a:pt x="197684" y="3803605"/>
                  </a:cubicBezTo>
                  <a:close/>
                  <a:moveTo>
                    <a:pt x="7604324" y="130765"/>
                  </a:moveTo>
                  <a:cubicBezTo>
                    <a:pt x="7562240" y="130765"/>
                    <a:pt x="7528124" y="164881"/>
                    <a:pt x="7528124" y="206965"/>
                  </a:cubicBezTo>
                  <a:cubicBezTo>
                    <a:pt x="7528124" y="249049"/>
                    <a:pt x="7562240" y="283165"/>
                    <a:pt x="7604324" y="283165"/>
                  </a:cubicBezTo>
                  <a:cubicBezTo>
                    <a:pt x="7646408" y="283165"/>
                    <a:pt x="7680524" y="249049"/>
                    <a:pt x="7680524" y="206965"/>
                  </a:cubicBezTo>
                  <a:cubicBezTo>
                    <a:pt x="7680524" y="164881"/>
                    <a:pt x="7646408" y="130765"/>
                    <a:pt x="7604324" y="130765"/>
                  </a:cubicBezTo>
                  <a:close/>
                  <a:moveTo>
                    <a:pt x="197684" y="130765"/>
                  </a:moveTo>
                  <a:cubicBezTo>
                    <a:pt x="155600" y="130765"/>
                    <a:pt x="121484" y="164881"/>
                    <a:pt x="121484" y="206965"/>
                  </a:cubicBezTo>
                  <a:cubicBezTo>
                    <a:pt x="121484" y="249049"/>
                    <a:pt x="155600" y="283165"/>
                    <a:pt x="197684" y="283165"/>
                  </a:cubicBezTo>
                  <a:cubicBezTo>
                    <a:pt x="239768" y="283165"/>
                    <a:pt x="273884" y="249049"/>
                    <a:pt x="273884" y="206965"/>
                  </a:cubicBezTo>
                  <a:cubicBezTo>
                    <a:pt x="273884" y="164881"/>
                    <a:pt x="239768" y="130765"/>
                    <a:pt x="197684" y="130765"/>
                  </a:cubicBezTo>
                  <a:close/>
                  <a:moveTo>
                    <a:pt x="0" y="0"/>
                  </a:moveTo>
                  <a:lnTo>
                    <a:pt x="7808159" y="0"/>
                  </a:lnTo>
                  <a:lnTo>
                    <a:pt x="7808159" y="4103960"/>
                  </a:lnTo>
                  <a:lnTo>
                    <a:pt x="0" y="4103960"/>
                  </a:lnTo>
                  <a:close/>
                </a:path>
              </a:pathLst>
            </a:custGeom>
            <a:blipFill dpi="0" rotWithShape="1">
              <a:blip r:embed="rId5">
                <a:alphaModFix amt="83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90000" sy="100000" flip="none" algn="ctr"/>
            </a:blipFill>
            <a:ln>
              <a:noFill/>
            </a:ln>
            <a:effectLst>
              <a:outerShdw blurRad="114300" dist="127000" dir="5400000" sx="99000" sy="99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/>
            </a:scene3d>
            <a:sp3d contourW="6350">
              <a:bevelT w="12700" h="0" prst="coolSlant"/>
              <a:contourClr>
                <a:schemeClr val="bg2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79775EF-026C-4E4A-873B-185915FB4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278995" y="1501257"/>
              <a:ext cx="7645811" cy="3928374"/>
              <a:chOff x="2278995" y="1501257"/>
              <a:chExt cx="7645811" cy="3928374"/>
            </a:xfrm>
          </p:grpSpPr>
          <p:sp>
            <p:nvSpPr>
              <p:cNvPr id="13" name="Donut 19">
                <a:extLst>
                  <a:ext uri="{FF2B5EF4-FFF2-40B4-BE49-F238E27FC236}">
                    <a16:creationId xmlns:a16="http://schemas.microsoft.com/office/drawing/2014/main" id="{400D0967-F02F-4275-8520-75D52A1DF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7918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Donut 21">
                <a:extLst>
                  <a:ext uri="{FF2B5EF4-FFF2-40B4-BE49-F238E27FC236}">
                    <a16:creationId xmlns:a16="http://schemas.microsoft.com/office/drawing/2014/main" id="{B4B16BA1-0F90-43DD-9D6C-6F196A15A3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3719" y="517472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Donut 22">
                <a:extLst>
                  <a:ext uri="{FF2B5EF4-FFF2-40B4-BE49-F238E27FC236}">
                    <a16:creationId xmlns:a16="http://schemas.microsoft.com/office/drawing/2014/main" id="{7B652CBC-3D51-4C0E-8DDE-2C4A49B387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Donut 23">
                <a:extLst>
                  <a:ext uri="{FF2B5EF4-FFF2-40B4-BE49-F238E27FC236}">
                    <a16:creationId xmlns:a16="http://schemas.microsoft.com/office/drawing/2014/main" id="{3AFF0419-6554-4FDD-93AB-8A8C45FF5B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5182743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4774D57-151E-4936-9AF4-E70073D4E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>
            <a:no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TOUR GUIDE PROVIDING SERVICE </a:t>
            </a:r>
            <a:endParaRPr lang="en-US" sz="1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70FC1-A32E-43A6-9E96-92974CB54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6"/>
            <a:ext cx="2888011" cy="1789385"/>
          </a:xfrm>
        </p:spPr>
        <p:txBody>
          <a:bodyPr>
            <a:normAutofit/>
          </a:bodyPr>
          <a:lstStyle/>
          <a:p>
            <a:r>
              <a:rPr lang="en-US" sz="1600" u="sng" dirty="0"/>
              <a:t>Presented by:</a:t>
            </a:r>
          </a:p>
          <a:p>
            <a:r>
              <a:rPr lang="en-US" sz="1600" dirty="0"/>
              <a:t>Tanmoy Mazumder 19101013</a:t>
            </a:r>
          </a:p>
          <a:p>
            <a:r>
              <a:rPr lang="en-US" sz="1600" dirty="0"/>
              <a:t>Ali </a:t>
            </a:r>
            <a:r>
              <a:rPr lang="en-US" sz="1600" dirty="0" err="1"/>
              <a:t>Mostakim</a:t>
            </a:r>
            <a:r>
              <a:rPr lang="en-US" sz="1600" dirty="0"/>
              <a:t> </a:t>
            </a:r>
            <a:r>
              <a:rPr lang="en-US" sz="1600" dirty="0" err="1"/>
              <a:t>Alvi</a:t>
            </a:r>
            <a:r>
              <a:rPr lang="en-US" sz="1600" dirty="0"/>
              <a:t> 19101015</a:t>
            </a:r>
          </a:p>
          <a:p>
            <a:r>
              <a:rPr lang="en-US" sz="1600" dirty="0" err="1"/>
              <a:t>Shawan</a:t>
            </a:r>
            <a:r>
              <a:rPr lang="en-US" sz="1600" dirty="0"/>
              <a:t> Das 19101020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F310D7E-8F1E-4C2F-8824-E43E043DD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Palm tree">
            <a:extLst>
              <a:ext uri="{FF2B5EF4-FFF2-40B4-BE49-F238E27FC236}">
                <a16:creationId xmlns:a16="http://schemas.microsoft.com/office/drawing/2014/main" id="{5A75EE0A-53B5-4719-9CB7-5387E99D98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80409" y="1629189"/>
            <a:ext cx="914400" cy="914400"/>
          </a:xfrm>
          <a:prstGeom prst="rect">
            <a:avLst/>
          </a:prstGeom>
        </p:spPr>
      </p:pic>
      <p:pic>
        <p:nvPicPr>
          <p:cNvPr id="17" name="Graphic 16" descr="Beach ball">
            <a:extLst>
              <a:ext uri="{FF2B5EF4-FFF2-40B4-BE49-F238E27FC236}">
                <a16:creationId xmlns:a16="http://schemas.microsoft.com/office/drawing/2014/main" id="{48F21C9B-2A2B-49E0-A15C-401F0E8DE9C1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48889" y="1993669"/>
            <a:ext cx="548640" cy="548640"/>
          </a:xfrm>
          <a:prstGeom prst="rect">
            <a:avLst/>
          </a:prstGeom>
        </p:spPr>
      </p:pic>
      <p:pic>
        <p:nvPicPr>
          <p:cNvPr id="20" name="Graphic 19" descr="Bucket and shovel">
            <a:extLst>
              <a:ext uri="{FF2B5EF4-FFF2-40B4-BE49-F238E27FC236}">
                <a16:creationId xmlns:a16="http://schemas.microsoft.com/office/drawing/2014/main" id="{02432592-29B9-4972-91B0-C8987327EC8D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94809" y="1874056"/>
            <a:ext cx="731520" cy="7315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60D6FD-BF58-419B-BAAB-8C1C6A788412}"/>
              </a:ext>
            </a:extLst>
          </p:cNvPr>
          <p:cNvSpPr txBox="1"/>
          <p:nvPr/>
        </p:nvSpPr>
        <p:spPr>
          <a:xfrm>
            <a:off x="7136091" y="3782214"/>
            <a:ext cx="2183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Presented To:</a:t>
            </a:r>
          </a:p>
          <a:p>
            <a:pPr algn="ctr"/>
            <a:r>
              <a:rPr lang="en-US" dirty="0"/>
              <a:t>Shammi Akhtar</a:t>
            </a:r>
          </a:p>
          <a:p>
            <a:pPr algn="ctr"/>
            <a:r>
              <a:rPr lang="en-US" dirty="0"/>
              <a:t>Assistant Professor</a:t>
            </a:r>
          </a:p>
          <a:p>
            <a:pPr algn="ctr"/>
            <a:r>
              <a:rPr lang="en-US" dirty="0"/>
              <a:t>CSE, UAP</a:t>
            </a:r>
          </a:p>
        </p:txBody>
      </p:sp>
    </p:spTree>
    <p:extLst>
      <p:ext uri="{BB962C8B-B14F-4D97-AF65-F5344CB8AC3E}">
        <p14:creationId xmlns:p14="http://schemas.microsoft.com/office/powerpoint/2010/main" val="969913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32C63-9ED7-49DA-81B8-DBC4F43DC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Information Gathering 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98FA1-B591-4C7D-AA1A-4AE69B419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Interviews</a:t>
            </a:r>
          </a:p>
          <a:p>
            <a:r>
              <a:rPr lang="en-US" sz="3200" dirty="0"/>
              <a:t>Prototyping</a:t>
            </a:r>
          </a:p>
          <a:p>
            <a:r>
              <a:rPr lang="en-US" sz="3200" dirty="0"/>
              <a:t>Joint requirements planning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84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0DE2C-F93E-4B57-9802-66DCA5724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D04D2-BB67-4865-B803-CE281B8AC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Research &amp; site visits </a:t>
            </a:r>
          </a:p>
          <a:p>
            <a:r>
              <a:rPr lang="en-US" sz="3600" dirty="0"/>
              <a:t>Sampling of existing documentation, forms &amp; databases</a:t>
            </a:r>
          </a:p>
          <a:p>
            <a:r>
              <a:rPr lang="en-US" sz="3600" dirty="0"/>
              <a:t>Questionnaires</a:t>
            </a:r>
          </a:p>
          <a:p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509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0829A6-B7B4-4E15-ADA8-2ABFF84EF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107" y="650782"/>
            <a:ext cx="10287786" cy="555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059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C14612-522D-468A-94AB-D07127B5D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451" y="650782"/>
            <a:ext cx="8706034" cy="55443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5817B9-7D43-4E7A-8C29-E5C68B6131DC}"/>
              </a:ext>
            </a:extLst>
          </p:cNvPr>
          <p:cNvSpPr txBox="1"/>
          <p:nvPr/>
        </p:nvSpPr>
        <p:spPr>
          <a:xfrm>
            <a:off x="1951348" y="772998"/>
            <a:ext cx="1272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LonelyPlanet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31612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21AA9D-4587-4D94-9563-1DA9212E9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694" y="1497296"/>
            <a:ext cx="10516612" cy="395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413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F55AE6-C7E1-456A-96B7-DDFE7C2B8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07" y="1201686"/>
            <a:ext cx="9982986" cy="411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399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89C3B7-E37B-4B3C-ACFD-4CFBE95AB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703" y="1452861"/>
            <a:ext cx="9786594" cy="395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059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C0E795-BD52-42A7-9394-0AE5AED4D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004" y="995577"/>
            <a:ext cx="10711992" cy="4866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77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C110CF-15A8-4834-8E24-1781962D3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436" y="2008241"/>
            <a:ext cx="9605128" cy="284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099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32D801-C048-4883-A30A-BB664C743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271" y="1452270"/>
            <a:ext cx="10101458" cy="395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3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7DE69-9246-4C6D-B903-F8ACF4C0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62626"/>
                </a:solidFill>
              </a:rPr>
              <a:t>Contents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ABEED-1BE6-4C16-A046-549291AED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System Analyst</a:t>
            </a:r>
          </a:p>
          <a:p>
            <a:pPr algn="ctr"/>
            <a:r>
              <a:rPr lang="en-US" sz="3200" dirty="0"/>
              <a:t>Information Gathering Tools</a:t>
            </a:r>
          </a:p>
          <a:p>
            <a:pPr algn="ctr"/>
            <a:r>
              <a:rPr lang="en-US" sz="3200" dirty="0"/>
              <a:t>Requirements specification </a:t>
            </a:r>
          </a:p>
        </p:txBody>
      </p:sp>
    </p:spTree>
    <p:extLst>
      <p:ext uri="{BB962C8B-B14F-4D97-AF65-F5344CB8AC3E}">
        <p14:creationId xmlns:p14="http://schemas.microsoft.com/office/powerpoint/2010/main" val="2026498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99C59A-D2DF-49E5-8DCE-B402C57FD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128712"/>
            <a:ext cx="941070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65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96C14A-8C2B-418C-9BB2-7036D7045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12" y="1090612"/>
            <a:ext cx="10696575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28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BD79B-2936-445B-9C69-0D9E4BF2F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72" y="1117297"/>
            <a:ext cx="11010655" cy="462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70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FCF71F-BBD3-4785-A1CB-41AF05710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5" y="976312"/>
            <a:ext cx="10344150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3359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500F48-9B92-4413-B5BF-B07D2042B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975" y="1100137"/>
            <a:ext cx="9544050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6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42D7B7-567C-4662-9418-A57D42A65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919162"/>
            <a:ext cx="10763250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70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4657-7695-42DF-9AFF-A05FE2C21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Specification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20252-8683-4DBA-B038-F5D2C9238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1"/>
            <a:ext cx="9601196" cy="3551637"/>
          </a:xfrm>
        </p:spPr>
        <p:txBody>
          <a:bodyPr/>
          <a:lstStyle/>
          <a:p>
            <a:r>
              <a:rPr lang="en-US" sz="3200" dirty="0"/>
              <a:t>Responsive automated website</a:t>
            </a:r>
          </a:p>
          <a:p>
            <a:r>
              <a:rPr lang="en-US" sz="3200" dirty="0"/>
              <a:t>Location API</a:t>
            </a:r>
          </a:p>
          <a:p>
            <a:r>
              <a:rPr lang="en-US" sz="3200" dirty="0"/>
              <a:t>Payment gateway</a:t>
            </a:r>
          </a:p>
          <a:p>
            <a:r>
              <a:rPr lang="en-US" sz="3200" dirty="0"/>
              <a:t>Funding, Manpower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38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ell">
            <a:extLst>
              <a:ext uri="{FF2B5EF4-FFF2-40B4-BE49-F238E27FC236}">
                <a16:creationId xmlns:a16="http://schemas.microsoft.com/office/drawing/2014/main" id="{F3D62F01-3570-47E7-BD58-A33F86CA145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88" r="1" b="1"/>
          <a:stretch/>
        </p:blipFill>
        <p:spPr>
          <a:xfrm>
            <a:off x="480691" y="494555"/>
            <a:ext cx="11227442" cy="58832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4F001B-64F9-495D-AEA3-E3764742F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9612" y="1797950"/>
            <a:ext cx="8229600" cy="2345264"/>
          </a:xfrm>
          <a:ln>
            <a:solidFill>
              <a:schemeClr val="bg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>
                <a:solidFill>
                  <a:schemeClr val="accent3">
                    <a:lumMod val="50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5392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System Analyst</a:t>
            </a: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Everything you need to know about Business and Systems Analysis">
            <a:extLst>
              <a:ext uri="{FF2B5EF4-FFF2-40B4-BE49-F238E27FC236}">
                <a16:creationId xmlns:a16="http://schemas.microsoft.com/office/drawing/2014/main" id="{4E97E185-CE9C-4708-BAAC-46CE284F4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774" y="1976486"/>
            <a:ext cx="5924747" cy="2633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059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44B17FE-2E14-47B6-B5A8-4363DE769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E53280-E6EB-47D2-B0BB-78B772DC4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4C4738-31FA-4AA4-9D3A-9B0F0B1F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C7DE69-9246-4C6D-B903-F8ACF4C0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System Analyst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9F3F69-CB9E-4C14-8F9B-7565980C8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813826-37BC-46C6-AE9C-BAC4885EC077}"/>
              </a:ext>
            </a:extLst>
          </p:cNvPr>
          <p:cNvSpPr txBox="1"/>
          <p:nvPr/>
        </p:nvSpPr>
        <p:spPr>
          <a:xfrm>
            <a:off x="5653321" y="954756"/>
            <a:ext cx="53669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/>
              <a:t>Who is system analyst</a:t>
            </a:r>
          </a:p>
          <a:p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A84390-80B3-4E67-9450-35C8EDADA2F5}"/>
              </a:ext>
            </a:extLst>
          </p:cNvPr>
          <p:cNvSpPr txBox="1"/>
          <p:nvPr/>
        </p:nvSpPr>
        <p:spPr>
          <a:xfrm>
            <a:off x="5457904" y="2658607"/>
            <a:ext cx="60944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02124"/>
                </a:solidFill>
                <a:latin typeface="Roboto"/>
              </a:rPr>
              <a:t>T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Roboto"/>
              </a:rPr>
              <a:t>he people/person who Performs Organizational role the most responsible for analysis and design of information systems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7277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44B17FE-2E14-47B6-B5A8-4363DE769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E53280-E6EB-47D2-B0BB-78B772DC4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4C4738-31FA-4AA4-9D3A-9B0F0B1F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C7DE69-9246-4C6D-B903-F8ACF4C0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System Analyst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9F3F69-CB9E-4C14-8F9B-7565980C8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5EFA5C-5758-4700-A10E-9C5F78A8DC78}"/>
              </a:ext>
            </a:extLst>
          </p:cNvPr>
          <p:cNvSpPr txBox="1"/>
          <p:nvPr/>
        </p:nvSpPr>
        <p:spPr>
          <a:xfrm>
            <a:off x="5825765" y="395926"/>
            <a:ext cx="51187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b="1" u="sng" dirty="0"/>
              <a:t>Roles and responsibilities of a system analyst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CDDD48-F475-4848-B25F-6C8E6F51E597}"/>
              </a:ext>
            </a:extLst>
          </p:cNvPr>
          <p:cNvSpPr txBox="1"/>
          <p:nvPr/>
        </p:nvSpPr>
        <p:spPr>
          <a:xfrm>
            <a:off x="5776747" y="2711817"/>
            <a:ext cx="60944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202124"/>
                </a:solidFill>
                <a:effectLst/>
                <a:latin typeface="Roboto"/>
              </a:rPr>
              <a:t>The analyst must be able to work with people of all descriptions and be experienced in working with computers.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98701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44B17FE-2E14-47B6-B5A8-4363DE769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E53280-E6EB-47D2-B0BB-78B772DC4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4C4738-31FA-4AA4-9D3A-9B0F0B1F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C7DE69-9246-4C6D-B903-F8ACF4C0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System Analyst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9F3F69-CB9E-4C14-8F9B-7565980C8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00151D-0DC3-4EC4-8C2B-12A4CB986488}"/>
              </a:ext>
            </a:extLst>
          </p:cNvPr>
          <p:cNvSpPr txBox="1"/>
          <p:nvPr/>
        </p:nvSpPr>
        <p:spPr>
          <a:xfrm>
            <a:off x="5806911" y="635508"/>
            <a:ext cx="53449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b="1" u="sng" dirty="0"/>
              <a:t>What does a system analyst do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DD9751-CC71-4945-A8DD-5528F7D09A60}"/>
              </a:ext>
            </a:extLst>
          </p:cNvPr>
          <p:cNvSpPr txBox="1"/>
          <p:nvPr/>
        </p:nvSpPr>
        <p:spPr>
          <a:xfrm>
            <a:off x="6337170" y="2735259"/>
            <a:ext cx="371180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02124"/>
                </a:solidFill>
                <a:effectLst/>
                <a:latin typeface="Roboto"/>
              </a:rPr>
              <a:t>Change agent</a:t>
            </a:r>
          </a:p>
          <a:p>
            <a:endParaRPr lang="en-US" sz="2800" b="0" i="0" dirty="0">
              <a:solidFill>
                <a:srgbClr val="202124"/>
              </a:solidFill>
              <a:effectLst/>
              <a:latin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02124"/>
                </a:solidFill>
                <a:effectLst/>
                <a:latin typeface="Roboto"/>
              </a:rPr>
              <a:t>Architect</a:t>
            </a:r>
          </a:p>
          <a:p>
            <a:endParaRPr lang="en-US" sz="2800" b="0" i="0" dirty="0">
              <a:solidFill>
                <a:srgbClr val="202124"/>
              </a:solidFill>
              <a:effectLst/>
              <a:latin typeface="Roboto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02124"/>
                </a:solidFill>
                <a:effectLst/>
                <a:latin typeface="Roboto"/>
              </a:rPr>
              <a:t>Motivator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7210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44B17FE-2E14-47B6-B5A8-4363DE769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E53280-E6EB-47D2-B0BB-78B772DC4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4C4738-31FA-4AA4-9D3A-9B0F0B1F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C7DE69-9246-4C6D-B903-F8ACF4C0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System Analyst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9F3F69-CB9E-4C14-8F9B-7565980C8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00151D-0DC3-4EC4-8C2B-12A4CB986488}"/>
              </a:ext>
            </a:extLst>
          </p:cNvPr>
          <p:cNvSpPr txBox="1"/>
          <p:nvPr/>
        </p:nvSpPr>
        <p:spPr>
          <a:xfrm>
            <a:off x="5806911" y="635508"/>
            <a:ext cx="5344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b="1" u="sng" dirty="0"/>
              <a:t>Qualities of a system analyst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260E9-4A8B-41B2-9B0F-B25E729DB132}"/>
              </a:ext>
            </a:extLst>
          </p:cNvPr>
          <p:cNvSpPr txBox="1"/>
          <p:nvPr/>
        </p:nvSpPr>
        <p:spPr>
          <a:xfrm>
            <a:off x="5432196" y="2642927"/>
            <a:ext cx="609442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02124"/>
                </a:solidFill>
                <a:effectLst/>
                <a:latin typeface="Roboto"/>
              </a:rPr>
              <a:t>Problem solver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02124"/>
                </a:solidFill>
                <a:effectLst/>
                <a:latin typeface="Roboto"/>
              </a:rPr>
              <a:t>Communicator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02124"/>
                </a:solidFill>
                <a:effectLst/>
                <a:latin typeface="Roboto"/>
              </a:rPr>
              <a:t>Strong personal and professional ethics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02124"/>
                </a:solidFill>
                <a:effectLst/>
                <a:latin typeface="Roboto"/>
              </a:rPr>
              <a:t>Self-disciplined and self-motivated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0715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4654296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Information Gathering Tools</a:t>
            </a:r>
          </a:p>
        </p:txBody>
      </p:sp>
      <p:pic>
        <p:nvPicPr>
          <p:cNvPr id="2050" name="Picture 2" descr="gather info">
            <a:extLst>
              <a:ext uri="{FF2B5EF4-FFF2-40B4-BE49-F238E27FC236}">
                <a16:creationId xmlns:a16="http://schemas.microsoft.com/office/drawing/2014/main" id="{B6EF1565-94F5-4C2D-8F2B-B89646F5D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9348" y="1353539"/>
            <a:ext cx="5881098" cy="4150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008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32C63-9ED7-49DA-81B8-DBC4F43DC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Information Gathering 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98FA1-B591-4C7D-AA1A-4AE69B419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Sampling of existing documentation, forms &amp; databases</a:t>
            </a:r>
          </a:p>
          <a:p>
            <a:r>
              <a:rPr lang="en-US" sz="3200" dirty="0"/>
              <a:t>Research &amp; site visits </a:t>
            </a:r>
          </a:p>
          <a:p>
            <a:r>
              <a:rPr lang="en-US" sz="3200" dirty="0"/>
              <a:t>Observation of the work environment</a:t>
            </a:r>
          </a:p>
          <a:p>
            <a:r>
              <a:rPr lang="en-US" sz="3200" dirty="0"/>
              <a:t>Questionnaires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23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Custom 46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FF9900"/>
      </a:accent2>
      <a:accent3>
        <a:srgbClr val="DD8C3C"/>
      </a:accent3>
      <a:accent4>
        <a:srgbClr val="8E684C"/>
      </a:accent4>
      <a:accent5>
        <a:srgbClr val="CBAF62"/>
      </a:accent5>
      <a:accent6>
        <a:srgbClr val="33CCCC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524312_Recreation Organic design_SL-V1.pptx" id="{F71A86FF-49A3-4B67-A125-11EA00B3A17C}" vid="{EA83300D-506E-4894-9D32-3B71A0743C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C6F0FA-5858-4AD1-8F89-D32310719A5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5A39CB-C45B-4F08-829C-AB9550EE08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F92F16A-38EE-4C9D-AFD3-2845EC2D90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Recreation design</Template>
  <TotalTime>0</TotalTime>
  <Words>191</Words>
  <Application>Microsoft Office PowerPoint</Application>
  <PresentationFormat>Widescreen</PresentationFormat>
  <Paragraphs>66</Paragraphs>
  <Slides>27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Garamond</vt:lpstr>
      <vt:lpstr>Roboto</vt:lpstr>
      <vt:lpstr>Times New Roman</vt:lpstr>
      <vt:lpstr>Organic</vt:lpstr>
      <vt:lpstr>TOUR GUIDE PROVIDING SERVICE </vt:lpstr>
      <vt:lpstr>Contents</vt:lpstr>
      <vt:lpstr>System Analyst</vt:lpstr>
      <vt:lpstr>System Analyst</vt:lpstr>
      <vt:lpstr>System Analyst</vt:lpstr>
      <vt:lpstr>System Analyst</vt:lpstr>
      <vt:lpstr>System Analyst</vt:lpstr>
      <vt:lpstr>Information Gathering Tools</vt:lpstr>
      <vt:lpstr>Information Gathering Tools</vt:lpstr>
      <vt:lpstr>Information Gathering Tools</vt:lpstr>
      <vt:lpstr>Tools Used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Requirements Specification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2021-08-22T13:47:34Z</dcterms:created>
  <dcterms:modified xsi:type="dcterms:W3CDTF">2021-08-23T17:29:27Z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